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5143500" cx="9144000"/>
  <p:notesSz cx="6858000" cy="9144000"/>
  <p:embeddedFontLst>
    <p:embeddedFont>
      <p:font typeface="Roboto"/>
      <p:regular r:id="rId41"/>
      <p:bold r:id="rId42"/>
      <p:italic r:id="rId43"/>
      <p:boldItalic r:id="rId44"/>
    </p:embeddedFont>
    <p:embeddedFont>
      <p:font typeface="Montserrat"/>
      <p:regular r:id="rId45"/>
      <p:bold r:id="rId46"/>
      <p:italic r:id="rId47"/>
      <p:boldItalic r:id="rId48"/>
    </p:embeddedFont>
    <p:embeddedFont>
      <p:font typeface="Lato"/>
      <p:regular r:id="rId49"/>
      <p:bold r:id="rId50"/>
      <p:italic r:id="rId51"/>
      <p:boldItalic r:id="rId52"/>
    </p:embeddedFont>
    <p:embeddedFont>
      <p:font typeface="Maven Pro"/>
      <p:regular r:id="rId53"/>
      <p:bold r:id="rId54"/>
    </p:embeddedFont>
    <p:embeddedFont>
      <p:font typeface="Lato Black"/>
      <p:bold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FBB6A1F-1B9E-4E98-BE52-8A00DA4D3B90}">
  <a:tblStyle styleId="{CFBB6A1F-1B9E-4E98-BE52-8A00DA4D3B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44" Type="http://schemas.openxmlformats.org/officeDocument/2006/relationships/font" Target="fonts/Roboto-boldItalic.fntdata"/><Relationship Id="rId43" Type="http://schemas.openxmlformats.org/officeDocument/2006/relationships/font" Target="fonts/Roboto-italic.fntdata"/><Relationship Id="rId46" Type="http://schemas.openxmlformats.org/officeDocument/2006/relationships/font" Target="fonts/Montserrat-bold.fntdata"/><Relationship Id="rId45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Montserrat-boldItalic.fntdata"/><Relationship Id="rId47" Type="http://schemas.openxmlformats.org/officeDocument/2006/relationships/font" Target="fonts/Montserrat-italic.fntdata"/><Relationship Id="rId49" Type="http://schemas.openxmlformats.org/officeDocument/2006/relationships/font" Target="fonts/La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Lato-italic.fntdata"/><Relationship Id="rId50" Type="http://schemas.openxmlformats.org/officeDocument/2006/relationships/font" Target="fonts/Lato-bold.fntdata"/><Relationship Id="rId53" Type="http://schemas.openxmlformats.org/officeDocument/2006/relationships/font" Target="fonts/MavenPro-regular.fntdata"/><Relationship Id="rId52" Type="http://schemas.openxmlformats.org/officeDocument/2006/relationships/font" Target="fonts/Lato-boldItalic.fntdata"/><Relationship Id="rId11" Type="http://schemas.openxmlformats.org/officeDocument/2006/relationships/slide" Target="slides/slide5.xml"/><Relationship Id="rId55" Type="http://schemas.openxmlformats.org/officeDocument/2006/relationships/font" Target="fonts/LatoBlack-bold.fntdata"/><Relationship Id="rId10" Type="http://schemas.openxmlformats.org/officeDocument/2006/relationships/slide" Target="slides/slide4.xml"/><Relationship Id="rId54" Type="http://schemas.openxmlformats.org/officeDocument/2006/relationships/font" Target="fonts/MavenPr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schemas.openxmlformats.org/officeDocument/2006/relationships/font" Target="fonts/LatoBlack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de77638b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de77638b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de77638b3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5de77638b3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de77638b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de77638b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de77638b3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de77638b3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df0325a6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5df0325a6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de77638b3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de77638b3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de77638b3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5de77638b3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de77638b3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de77638b3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dedb6e83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dedb6e83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dedb6e83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5dedb6e83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df2317cc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df2317cc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de60b985a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de60b985a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de60b999b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de60b999b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more picture to show some communities increases after inputting more posters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de60b999b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de60b999b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5de60b999b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5de60b999b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de60b985a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de60b985a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de60b999b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de60b999b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de60b999b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5de60b999b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5dedb6e834_14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5dedb6e834_1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dedb6e834_1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dedb6e834_1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5dedb6e834_14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5dedb6e834_14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dedb6e834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dedb6e834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5de77638b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5de77638b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de60b985a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de60b985a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dedb6e834_14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dedb6e834_1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5dedb6e834_6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5dedb6e834_6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5de60b985a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5de60b985a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dedb6e834_9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dedb6e834_9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dedb6e834_1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dedb6e834_1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dedb6e834_12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dedb6e834_1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dedb6e834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dedb6e834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dedb6e834_1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dedb6e834_1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de77638b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de77638b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1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4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0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jpg"/><Relationship Id="rId4" Type="http://schemas.openxmlformats.org/officeDocument/2006/relationships/image" Target="../media/image5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Relationship Id="rId4" Type="http://schemas.openxmlformats.org/officeDocument/2006/relationships/image" Target="../media/image48.png"/><Relationship Id="rId5" Type="http://schemas.openxmlformats.org/officeDocument/2006/relationships/image" Target="../media/image4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7.jpg"/><Relationship Id="rId4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2.jpg"/><Relationship Id="rId4" Type="http://schemas.openxmlformats.org/officeDocument/2006/relationships/image" Target="../media/image22.jpg"/><Relationship Id="rId5" Type="http://schemas.openxmlformats.org/officeDocument/2006/relationships/image" Target="../media/image38.png"/><Relationship Id="rId6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jpg"/><Relationship Id="rId4" Type="http://schemas.openxmlformats.org/officeDocument/2006/relationships/image" Target="../media/image25.jpg"/><Relationship Id="rId10" Type="http://schemas.openxmlformats.org/officeDocument/2006/relationships/image" Target="../media/image31.jpg"/><Relationship Id="rId9" Type="http://schemas.openxmlformats.org/officeDocument/2006/relationships/image" Target="../media/image30.jpg"/><Relationship Id="rId5" Type="http://schemas.openxmlformats.org/officeDocument/2006/relationships/image" Target="../media/image28.jpg"/><Relationship Id="rId6" Type="http://schemas.openxmlformats.org/officeDocument/2006/relationships/image" Target="../media/image34.jpg"/><Relationship Id="rId7" Type="http://schemas.openxmlformats.org/officeDocument/2006/relationships/image" Target="../media/image27.jpg"/><Relationship Id="rId8" Type="http://schemas.openxmlformats.org/officeDocument/2006/relationships/image" Target="../media/image2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jpg"/><Relationship Id="rId4" Type="http://schemas.openxmlformats.org/officeDocument/2006/relationships/image" Target="../media/image35.jpg"/><Relationship Id="rId9" Type="http://schemas.openxmlformats.org/officeDocument/2006/relationships/image" Target="../media/image37.jpg"/><Relationship Id="rId5" Type="http://schemas.openxmlformats.org/officeDocument/2006/relationships/image" Target="../media/image24.jpg"/><Relationship Id="rId6" Type="http://schemas.openxmlformats.org/officeDocument/2006/relationships/image" Target="../media/image40.png"/><Relationship Id="rId7" Type="http://schemas.openxmlformats.org/officeDocument/2006/relationships/image" Target="../media/image36.png"/><Relationship Id="rId8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www.kaggle.com/neha1703/movie-genre-from-its-poster" TargetMode="External"/><Relationship Id="rId4" Type="http://schemas.openxmlformats.org/officeDocument/2006/relationships/hyperlink" Target="https://arxiv.org/abs/1508.06576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4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9.png"/><Relationship Id="rId7" Type="http://schemas.openxmlformats.org/officeDocument/2006/relationships/image" Target="../media/image4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193700" y="922700"/>
            <a:ext cx="5719500" cy="20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3F3F3"/>
                </a:solidFill>
                <a:latin typeface="Maven Pro"/>
                <a:ea typeface="Maven Pro"/>
                <a:cs typeface="Maven Pro"/>
                <a:sym typeface="Maven Pro"/>
              </a:rPr>
              <a:t>Digging Into Movie Posters</a:t>
            </a:r>
            <a:endParaRPr sz="3600">
              <a:solidFill>
                <a:srgbClr val="F3F3F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  <a:latin typeface="Maven Pro"/>
                <a:ea typeface="Maven Pro"/>
                <a:cs typeface="Maven Pro"/>
                <a:sym typeface="Maven Pro"/>
              </a:rPr>
              <a:t>Movie posters analysis based on CNN and CD algorithm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831600" y="3723225"/>
            <a:ext cx="3081600" cy="10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Group3</a:t>
            </a:r>
            <a:endParaRPr sz="14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Chen Yiyan	Wu Longfei </a:t>
            </a:r>
            <a:endParaRPr sz="14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Yan Shiqin	Zhang Yanshu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 txBox="1"/>
          <p:nvPr>
            <p:ph type="title"/>
          </p:nvPr>
        </p:nvSpPr>
        <p:spPr>
          <a:xfrm>
            <a:off x="1297500" y="636375"/>
            <a:ext cx="70389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aven Pro"/>
                <a:ea typeface="Maven Pro"/>
                <a:cs typeface="Maven Pro"/>
                <a:sym typeface="Maven Pro"/>
              </a:rPr>
              <a:t>Combine 2 Matrix</a:t>
            </a:r>
            <a:endParaRPr sz="30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33" name="Google Shape;233;p22"/>
          <p:cNvSpPr txBox="1"/>
          <p:nvPr>
            <p:ph idx="1" type="body"/>
          </p:nvPr>
        </p:nvSpPr>
        <p:spPr>
          <a:xfrm>
            <a:off x="5172225" y="1787900"/>
            <a:ext cx="3907800" cy="286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Combined Matrix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= </a:t>
            </a:r>
            <a:r>
              <a:rPr lang="en" sz="2400">
                <a:solidFill>
                  <a:srgbClr val="FF9900"/>
                </a:solidFill>
              </a:rPr>
              <a:t>alpha</a:t>
            </a:r>
            <a:r>
              <a:rPr lang="en" sz="2400"/>
              <a:t> × Matrix 1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+ (1-</a:t>
            </a:r>
            <a:r>
              <a:rPr lang="en" sz="2400">
                <a:solidFill>
                  <a:srgbClr val="FF9900"/>
                </a:solidFill>
              </a:rPr>
              <a:t>alpha</a:t>
            </a:r>
            <a:r>
              <a:rPr lang="en" sz="2400"/>
              <a:t>) × Matrix 2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800"/>
              <a:t>where </a:t>
            </a:r>
            <a:r>
              <a:rPr i="1" lang="en" sz="1800">
                <a:solidFill>
                  <a:srgbClr val="FF9900"/>
                </a:solidFill>
              </a:rPr>
              <a:t>alpha</a:t>
            </a:r>
            <a:r>
              <a:rPr i="1" lang="en" sz="1800"/>
              <a:t> ∈  [0, 1]</a:t>
            </a:r>
            <a:endParaRPr i="1" sz="18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" name="Google Shape;2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500" y="1945950"/>
            <a:ext cx="4034025" cy="20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"/>
          <p:cNvSpPr txBox="1"/>
          <p:nvPr>
            <p:ph type="title"/>
          </p:nvPr>
        </p:nvSpPr>
        <p:spPr>
          <a:xfrm>
            <a:off x="1297500" y="636375"/>
            <a:ext cx="70389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aven Pro"/>
                <a:ea typeface="Maven Pro"/>
                <a:cs typeface="Maven Pro"/>
                <a:sym typeface="Maven Pro"/>
              </a:rPr>
              <a:t>Dissimilarity Score</a:t>
            </a:r>
            <a:r>
              <a:rPr lang="en" sz="3000"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en" sz="3000">
                <a:latin typeface="Maven Pro"/>
                <a:ea typeface="Maven Pro"/>
                <a:cs typeface="Maven Pro"/>
                <a:sym typeface="Maven Pro"/>
              </a:rPr>
              <a:t>Distribution</a:t>
            </a:r>
            <a:endParaRPr sz="30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40" name="Google Shape;240;p23"/>
          <p:cNvSpPr txBox="1"/>
          <p:nvPr>
            <p:ph idx="1" type="body"/>
          </p:nvPr>
        </p:nvSpPr>
        <p:spPr>
          <a:xfrm>
            <a:off x="5172225" y="1787900"/>
            <a:ext cx="2772900" cy="286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smallest threshold for every node to have an edge:</a:t>
            </a:r>
            <a:endParaRPr sz="2400"/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9900"/>
                </a:solidFill>
              </a:rPr>
              <a:t>0.59</a:t>
            </a:r>
            <a:endParaRPr sz="3000">
              <a:solidFill>
                <a:srgbClr val="FF99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" name="Google Shape;241;p23"/>
          <p:cNvSpPr/>
          <p:nvPr/>
        </p:nvSpPr>
        <p:spPr>
          <a:xfrm>
            <a:off x="962475" y="1787875"/>
            <a:ext cx="4057200" cy="2343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600" y="1787900"/>
            <a:ext cx="4057224" cy="234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"/>
          <p:cNvSpPr txBox="1"/>
          <p:nvPr>
            <p:ph type="title"/>
          </p:nvPr>
        </p:nvSpPr>
        <p:spPr>
          <a:xfrm>
            <a:off x="1297500" y="636375"/>
            <a:ext cx="70389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aven Pro"/>
                <a:ea typeface="Maven Pro"/>
                <a:cs typeface="Maven Pro"/>
                <a:sym typeface="Maven Pro"/>
              </a:rPr>
              <a:t>CD Algorithms</a:t>
            </a:r>
            <a:endParaRPr sz="30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48" name="Google Shape;248;p24"/>
          <p:cNvSpPr txBox="1"/>
          <p:nvPr>
            <p:ph idx="1" type="body"/>
          </p:nvPr>
        </p:nvSpPr>
        <p:spPr>
          <a:xfrm>
            <a:off x="1493750" y="1704150"/>
            <a:ext cx="5807400" cy="286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9900"/>
                </a:solidFill>
              </a:rPr>
              <a:t>Algorithms</a:t>
            </a:r>
            <a:r>
              <a:rPr lang="en" sz="3000"/>
              <a:t> we used:</a:t>
            </a:r>
            <a:endParaRPr sz="3000"/>
          </a:p>
          <a:p>
            <a:pPr indent="-3810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/>
              <a:t>Girvan Newman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/>
              <a:t>Greedy Modularity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/>
              <a:t>K Clique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/>
              <a:t>Asyn Fluid  </a:t>
            </a:r>
            <a:r>
              <a:rPr i="1" lang="en" sz="1800"/>
              <a:t>(only in connected graph)</a:t>
            </a:r>
            <a:endParaRPr i="1"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5"/>
          <p:cNvSpPr txBox="1"/>
          <p:nvPr>
            <p:ph type="title"/>
          </p:nvPr>
        </p:nvSpPr>
        <p:spPr>
          <a:xfrm>
            <a:off x="1297500" y="636375"/>
            <a:ext cx="7337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aven Pro"/>
                <a:ea typeface="Maven Pro"/>
                <a:cs typeface="Maven Pro"/>
                <a:sym typeface="Maven Pro"/>
              </a:rPr>
              <a:t>Build Graph</a:t>
            </a:r>
            <a:endParaRPr sz="30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54" name="Google Shape;254;p25"/>
          <p:cNvSpPr txBox="1"/>
          <p:nvPr>
            <p:ph idx="1" type="body"/>
          </p:nvPr>
        </p:nvSpPr>
        <p:spPr>
          <a:xfrm>
            <a:off x="5807850" y="1735650"/>
            <a:ext cx="2065500" cy="2867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Set threshold to </a:t>
            </a:r>
            <a:r>
              <a:rPr lang="en" sz="2400">
                <a:solidFill>
                  <a:srgbClr val="FF9900"/>
                </a:solidFill>
              </a:rPr>
              <a:t>0.59</a:t>
            </a:r>
            <a:endParaRPr sz="20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5" name="Google Shape;2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7350" y="1281075"/>
            <a:ext cx="4051351" cy="355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7350" y="1281075"/>
            <a:ext cx="4051351" cy="355762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6"/>
          <p:cNvSpPr txBox="1"/>
          <p:nvPr>
            <p:ph type="title"/>
          </p:nvPr>
        </p:nvSpPr>
        <p:spPr>
          <a:xfrm>
            <a:off x="1297500" y="636375"/>
            <a:ext cx="7337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aven Pro"/>
                <a:ea typeface="Maven Pro"/>
                <a:cs typeface="Maven Pro"/>
                <a:sym typeface="Maven Pro"/>
              </a:rPr>
              <a:t>CD Algorithms —— GN &amp; K Clique</a:t>
            </a:r>
            <a:endParaRPr sz="30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62" name="Google Shape;262;p26"/>
          <p:cNvSpPr txBox="1"/>
          <p:nvPr>
            <p:ph idx="1" type="body"/>
          </p:nvPr>
        </p:nvSpPr>
        <p:spPr>
          <a:xfrm>
            <a:off x="5807850" y="1735650"/>
            <a:ext cx="2065500" cy="922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They </a:t>
            </a:r>
            <a:r>
              <a:rPr lang="en" sz="2400">
                <a:solidFill>
                  <a:srgbClr val="FF9900"/>
                </a:solidFill>
              </a:rPr>
              <a:t>all</a:t>
            </a:r>
            <a:r>
              <a:rPr lang="en" sz="2400"/>
              <a:t> look like this !</a:t>
            </a:r>
            <a:endParaRPr sz="20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3" name="Google Shape;26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0500" y="2069275"/>
            <a:ext cx="2305050" cy="1981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4" name="Google Shape;264;p26"/>
          <p:cNvCxnSpPr>
            <a:stCxn id="262" idx="2"/>
            <a:endCxn id="260" idx="3"/>
          </p:cNvCxnSpPr>
          <p:nvPr/>
        </p:nvCxnSpPr>
        <p:spPr>
          <a:xfrm rot="5400000">
            <a:off x="5943600" y="2162850"/>
            <a:ext cx="402000" cy="1392000"/>
          </a:xfrm>
          <a:prstGeom prst="curvedConnector2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7"/>
          <p:cNvSpPr txBox="1"/>
          <p:nvPr>
            <p:ph type="title"/>
          </p:nvPr>
        </p:nvSpPr>
        <p:spPr>
          <a:xfrm>
            <a:off x="1297500" y="636375"/>
            <a:ext cx="7337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aven Pro"/>
                <a:ea typeface="Maven Pro"/>
                <a:cs typeface="Maven Pro"/>
                <a:sym typeface="Maven Pro"/>
              </a:rPr>
              <a:t>CD Algorithms —— Greedy Modularity</a:t>
            </a:r>
            <a:endParaRPr sz="30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70" name="Google Shape;270;p27"/>
          <p:cNvSpPr txBox="1"/>
          <p:nvPr>
            <p:ph idx="1" type="body"/>
          </p:nvPr>
        </p:nvSpPr>
        <p:spPr>
          <a:xfrm>
            <a:off x="5807850" y="1735650"/>
            <a:ext cx="2065500" cy="1956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Note the </a:t>
            </a:r>
            <a:r>
              <a:rPr b="1" lang="en" sz="2400">
                <a:solidFill>
                  <a:srgbClr val="A4C2F4"/>
                </a:solidFill>
              </a:rPr>
              <a:t>BLUE</a:t>
            </a:r>
            <a:r>
              <a:rPr lang="en" sz="2400">
                <a:solidFill>
                  <a:srgbClr val="A4C2F4"/>
                </a:solidFill>
              </a:rPr>
              <a:t> </a:t>
            </a:r>
            <a:r>
              <a:rPr lang="en" sz="2400"/>
              <a:t>nodes around !</a:t>
            </a:r>
            <a:endParaRPr sz="20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1" name="Google Shape;2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7349" y="1281075"/>
            <a:ext cx="4051351" cy="355953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7"/>
          <p:cNvSpPr/>
          <p:nvPr/>
        </p:nvSpPr>
        <p:spPr>
          <a:xfrm>
            <a:off x="2869825" y="2657850"/>
            <a:ext cx="1106400" cy="1034400"/>
          </a:xfrm>
          <a:prstGeom prst="ellipse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0500" y="2070225"/>
            <a:ext cx="2305050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"/>
          <p:cNvSpPr txBox="1"/>
          <p:nvPr>
            <p:ph type="title"/>
          </p:nvPr>
        </p:nvSpPr>
        <p:spPr>
          <a:xfrm>
            <a:off x="1297500" y="636375"/>
            <a:ext cx="7337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aven Pro"/>
                <a:ea typeface="Maven Pro"/>
                <a:cs typeface="Maven Pro"/>
                <a:sym typeface="Maven Pro"/>
              </a:rPr>
              <a:t>CD Algorithms —— Asyn Fluid</a:t>
            </a:r>
            <a:endParaRPr sz="30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79" name="Google Shape;279;p28"/>
          <p:cNvSpPr txBox="1"/>
          <p:nvPr>
            <p:ph idx="1" type="body"/>
          </p:nvPr>
        </p:nvSpPr>
        <p:spPr>
          <a:xfrm>
            <a:off x="5807850" y="1735650"/>
            <a:ext cx="2065500" cy="16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Quite </a:t>
            </a:r>
            <a:r>
              <a:rPr b="1" lang="en" sz="2400">
                <a:solidFill>
                  <a:srgbClr val="FF9900"/>
                </a:solidFill>
              </a:rPr>
              <a:t>GOOD</a:t>
            </a:r>
            <a:r>
              <a:rPr lang="en" sz="2400">
                <a:solidFill>
                  <a:srgbClr val="FFFFFF"/>
                </a:solidFill>
              </a:rPr>
              <a:t>,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right </a:t>
            </a:r>
            <a:r>
              <a:rPr lang="en" sz="2400">
                <a:solidFill>
                  <a:srgbClr val="FFFFFF"/>
                </a:solidFill>
              </a:rPr>
              <a:t>？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280" name="Google Shape;2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7249" y="1281085"/>
            <a:ext cx="4051350" cy="357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4848" y="1698142"/>
            <a:ext cx="2736149" cy="2736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9"/>
          <p:cNvSpPr txBox="1"/>
          <p:nvPr>
            <p:ph type="title"/>
          </p:nvPr>
        </p:nvSpPr>
        <p:spPr>
          <a:xfrm>
            <a:off x="1297500" y="636375"/>
            <a:ext cx="7337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aven Pro"/>
                <a:ea typeface="Maven Pro"/>
                <a:cs typeface="Maven Pro"/>
                <a:sym typeface="Maven Pro"/>
              </a:rPr>
              <a:t>CD Algorithms —— </a:t>
            </a:r>
            <a:r>
              <a:rPr lang="en" sz="3000">
                <a:latin typeface="Maven Pro"/>
                <a:ea typeface="Maven Pro"/>
                <a:cs typeface="Maven Pro"/>
                <a:sym typeface="Maven Pro"/>
              </a:rPr>
              <a:t>Draw A Conclusion</a:t>
            </a:r>
            <a:endParaRPr sz="3000">
              <a:latin typeface="Maven Pro"/>
              <a:ea typeface="Maven Pro"/>
              <a:cs typeface="Maven Pro"/>
              <a:sym typeface="Maven Pro"/>
            </a:endParaRPr>
          </a:p>
        </p:txBody>
      </p:sp>
      <p:graphicFrame>
        <p:nvGraphicFramePr>
          <p:cNvPr id="287" name="Google Shape;287;p29"/>
          <p:cNvGraphicFramePr/>
          <p:nvPr/>
        </p:nvGraphicFramePr>
        <p:xfrm>
          <a:off x="1297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{CFBB6A1F-1B9E-4E98-BE52-8A00DA4D3B90}</a:tableStyleId>
              </a:tblPr>
              <a:tblGrid>
                <a:gridCol w="2518400"/>
                <a:gridCol w="4245150"/>
              </a:tblGrid>
              <a:tr h="603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Algorithm </a:t>
                      </a:r>
                      <a:endParaRPr sz="1600"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Performance</a:t>
                      </a:r>
                      <a:endParaRPr sz="1600"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0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Girvan Newman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CC0000"/>
                          </a:solidFill>
                        </a:rPr>
                        <a:t>×</a:t>
                      </a:r>
                      <a:endParaRPr b="1" sz="2400"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603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Greedy Modularity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—</a:t>
                      </a:r>
                      <a:endParaRPr sz="24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03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 Clique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rgbClr val="CC0000"/>
                          </a:solidFill>
                        </a:rPr>
                        <a:t>×</a:t>
                      </a:r>
                      <a:endParaRPr b="1" sz="2400"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603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Asyn Fluid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6AA84F"/>
                          </a:solidFill>
                          <a:latin typeface="Lato Black"/>
                          <a:ea typeface="Lato Black"/>
                          <a:cs typeface="Lato Black"/>
                          <a:sym typeface="Lato Black"/>
                        </a:rPr>
                        <a:t>√</a:t>
                      </a:r>
                      <a:endParaRPr sz="2400">
                        <a:solidFill>
                          <a:srgbClr val="6AA84F"/>
                        </a:solidFill>
                        <a:latin typeface="Lato Black"/>
                        <a:ea typeface="Lato Black"/>
                        <a:cs typeface="Lato Black"/>
                        <a:sym typeface="Lato Black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0"/>
          <p:cNvSpPr txBox="1"/>
          <p:nvPr>
            <p:ph type="title"/>
          </p:nvPr>
        </p:nvSpPr>
        <p:spPr>
          <a:xfrm>
            <a:off x="1297500" y="636375"/>
            <a:ext cx="7337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aven Pro"/>
                <a:ea typeface="Maven Pro"/>
                <a:cs typeface="Maven Pro"/>
                <a:sym typeface="Maven Pro"/>
              </a:rPr>
              <a:t>Use Neo4j to Visualize</a:t>
            </a:r>
            <a:endParaRPr sz="30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93" name="Google Shape;29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5076" y="1281150"/>
            <a:ext cx="4419651" cy="2655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p30"/>
          <p:cNvCxnSpPr>
            <a:endCxn id="293" idx="2"/>
          </p:cNvCxnSpPr>
          <p:nvPr/>
        </p:nvCxnSpPr>
        <p:spPr>
          <a:xfrm flipH="1" rot="10800000">
            <a:off x="3922901" y="3936801"/>
            <a:ext cx="2502000" cy="711900"/>
          </a:xfrm>
          <a:prstGeom prst="curvedConnector2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95" name="Google Shape;29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100" y="1828799"/>
            <a:ext cx="3366475" cy="296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1"/>
          <p:cNvSpPr txBox="1"/>
          <p:nvPr>
            <p:ph type="title"/>
          </p:nvPr>
        </p:nvSpPr>
        <p:spPr>
          <a:xfrm>
            <a:off x="1297500" y="636375"/>
            <a:ext cx="7337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aven Pro"/>
                <a:ea typeface="Maven Pro"/>
                <a:cs typeface="Maven Pro"/>
                <a:sym typeface="Maven Pro"/>
              </a:rPr>
              <a:t>Use Neo4j to Visualize</a:t>
            </a:r>
            <a:endParaRPr sz="30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01" name="Google Shape;3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405550"/>
            <a:ext cx="4058825" cy="3557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1"/>
          <p:cNvSpPr txBox="1"/>
          <p:nvPr/>
        </p:nvSpPr>
        <p:spPr>
          <a:xfrm>
            <a:off x="5556200" y="1410000"/>
            <a:ext cx="2554800" cy="3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Then we can analyze the </a:t>
            </a:r>
            <a:r>
              <a:rPr lang="en" sz="24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relationship</a:t>
            </a:r>
            <a:r>
              <a:rPr lang="en" sz="24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between different clusters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4"/>
          <p:cNvPicPr preferRelativeResize="0"/>
          <p:nvPr/>
        </p:nvPicPr>
        <p:blipFill rotWithShape="1">
          <a:blip r:embed="rId3">
            <a:alphaModFix/>
          </a:blip>
          <a:srcRect b="0" l="2594" r="1656" t="53119"/>
          <a:stretch/>
        </p:blipFill>
        <p:spPr>
          <a:xfrm>
            <a:off x="1453150" y="930425"/>
            <a:ext cx="6607099" cy="383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2"/>
          <p:cNvSpPr txBox="1"/>
          <p:nvPr>
            <p:ph type="title"/>
          </p:nvPr>
        </p:nvSpPr>
        <p:spPr>
          <a:xfrm>
            <a:off x="1297500" y="636375"/>
            <a:ext cx="70389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aven Pro"/>
                <a:ea typeface="Maven Pro"/>
                <a:cs typeface="Maven Pro"/>
                <a:sym typeface="Maven Pro"/>
              </a:rPr>
              <a:t>Data selection &amp; results</a:t>
            </a:r>
            <a:endParaRPr sz="30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08" name="Google Shape;308;p32"/>
          <p:cNvSpPr txBox="1"/>
          <p:nvPr>
            <p:ph idx="1" type="body"/>
          </p:nvPr>
        </p:nvSpPr>
        <p:spPr>
          <a:xfrm>
            <a:off x="1034450" y="1579500"/>
            <a:ext cx="2696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latin typeface="Maven Pro"/>
                <a:ea typeface="Maven Pro"/>
                <a:cs typeface="Maven Pro"/>
                <a:sym typeface="Maven Pro"/>
              </a:rPr>
              <a:t>Two questions mentioned before</a:t>
            </a:r>
            <a:endParaRPr sz="2400"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309" name="Google Shape;309;p32"/>
          <p:cNvCxnSpPr/>
          <p:nvPr/>
        </p:nvCxnSpPr>
        <p:spPr>
          <a:xfrm flipH="1" rot="10800000">
            <a:off x="3730575" y="2153950"/>
            <a:ext cx="482400" cy="69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0" name="Google Shape;310;p32"/>
          <p:cNvCxnSpPr/>
          <p:nvPr/>
        </p:nvCxnSpPr>
        <p:spPr>
          <a:xfrm>
            <a:off x="3730575" y="2851750"/>
            <a:ext cx="430800" cy="69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1" name="Google Shape;311;p32"/>
          <p:cNvSpPr txBox="1"/>
          <p:nvPr/>
        </p:nvSpPr>
        <p:spPr>
          <a:xfrm>
            <a:off x="4434625" y="1859250"/>
            <a:ext cx="35064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Does </a:t>
            </a:r>
            <a:r>
              <a:rPr lang="en" sz="2400">
                <a:solidFill>
                  <a:srgbClr val="FF9900"/>
                </a:solidFill>
                <a:latin typeface="Maven Pro"/>
                <a:ea typeface="Maven Pro"/>
                <a:cs typeface="Maven Pro"/>
                <a:sym typeface="Maven Pro"/>
              </a:rPr>
              <a:t>cliche</a:t>
            </a:r>
            <a:r>
              <a:rPr lang="en" sz="24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 really </a:t>
            </a:r>
            <a:r>
              <a:rPr lang="en" sz="24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exist</a:t>
            </a:r>
            <a:r>
              <a:rPr lang="en" sz="24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?</a:t>
            </a:r>
            <a:endParaRPr sz="24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12" name="Google Shape;312;p32"/>
          <p:cNvSpPr txBox="1"/>
          <p:nvPr/>
        </p:nvSpPr>
        <p:spPr>
          <a:xfrm>
            <a:off x="4434625" y="2998225"/>
            <a:ext cx="37404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Is there any </a:t>
            </a:r>
            <a:r>
              <a:rPr lang="en" sz="2400">
                <a:solidFill>
                  <a:srgbClr val="FF9900"/>
                </a:solidFill>
                <a:latin typeface="Maven Pro"/>
                <a:ea typeface="Maven Pro"/>
                <a:cs typeface="Maven Pro"/>
                <a:sym typeface="Maven Pro"/>
              </a:rPr>
              <a:t>relations</a:t>
            </a:r>
            <a:r>
              <a:rPr lang="en" sz="24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 between movie content and its poster?</a:t>
            </a:r>
            <a:endParaRPr sz="24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3"/>
          <p:cNvSpPr txBox="1"/>
          <p:nvPr>
            <p:ph type="title"/>
          </p:nvPr>
        </p:nvSpPr>
        <p:spPr>
          <a:xfrm>
            <a:off x="1297500" y="678050"/>
            <a:ext cx="70389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aven Pro"/>
                <a:ea typeface="Maven Pro"/>
                <a:cs typeface="Maven Pro"/>
                <a:sym typeface="Maven Pro"/>
              </a:rPr>
              <a:t>Does cliche exist?</a:t>
            </a:r>
            <a:endParaRPr sz="30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18" name="Google Shape;318;p33"/>
          <p:cNvSpPr txBox="1"/>
          <p:nvPr>
            <p:ph idx="1" type="body"/>
          </p:nvPr>
        </p:nvSpPr>
        <p:spPr>
          <a:xfrm>
            <a:off x="821700" y="1567550"/>
            <a:ext cx="7500600" cy="4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Manually</a:t>
            </a:r>
            <a:r>
              <a:rPr lang="en" sz="2400"/>
              <a:t> select several classes of visually similar posters.</a:t>
            </a:r>
            <a:endParaRPr sz="2400"/>
          </a:p>
        </p:txBody>
      </p:sp>
      <p:pic>
        <p:nvPicPr>
          <p:cNvPr id="319" name="Google Shape;319;p33"/>
          <p:cNvPicPr preferRelativeResize="0"/>
          <p:nvPr/>
        </p:nvPicPr>
        <p:blipFill rotWithShape="1">
          <a:blip r:embed="rId3">
            <a:alphaModFix/>
          </a:blip>
          <a:srcRect b="12786" l="18553" r="16095" t="28985"/>
          <a:stretch/>
        </p:blipFill>
        <p:spPr>
          <a:xfrm>
            <a:off x="983700" y="1567552"/>
            <a:ext cx="7104875" cy="31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3"/>
          <p:cNvSpPr txBox="1"/>
          <p:nvPr/>
        </p:nvSpPr>
        <p:spPr>
          <a:xfrm>
            <a:off x="821700" y="2627313"/>
            <a:ext cx="74289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2.   Add plenty of </a:t>
            </a:r>
            <a:r>
              <a:rPr lang="en" sz="24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random</a:t>
            </a: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posters 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1" name="Google Shape;321;p33"/>
          <p:cNvPicPr preferRelativeResize="0"/>
          <p:nvPr/>
        </p:nvPicPr>
        <p:blipFill rotWithShape="1">
          <a:blip r:embed="rId4">
            <a:alphaModFix/>
          </a:blip>
          <a:srcRect b="10007" l="11973" r="23023" t="0"/>
          <a:stretch/>
        </p:blipFill>
        <p:spPr>
          <a:xfrm>
            <a:off x="927775" y="1508188"/>
            <a:ext cx="7216766" cy="336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4"/>
          <p:cNvSpPr txBox="1"/>
          <p:nvPr>
            <p:ph type="title"/>
          </p:nvPr>
        </p:nvSpPr>
        <p:spPr>
          <a:xfrm>
            <a:off x="1030500" y="747850"/>
            <a:ext cx="8261700" cy="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Maven Pro"/>
                <a:ea typeface="Maven Pro"/>
                <a:cs typeface="Maven Pro"/>
                <a:sym typeface="Maven Pro"/>
              </a:rPr>
              <a:t>A</a:t>
            </a:r>
            <a:r>
              <a:rPr lang="en" sz="2500">
                <a:latin typeface="Maven Pro"/>
                <a:ea typeface="Maven Pro"/>
                <a:cs typeface="Maven Pro"/>
                <a:sym typeface="Maven Pro"/>
              </a:rPr>
              <a:t>ny relations between posters and movie contents?</a:t>
            </a:r>
            <a:endParaRPr sz="25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27" name="Google Shape;327;p34"/>
          <p:cNvSpPr txBox="1"/>
          <p:nvPr>
            <p:ph idx="1" type="body"/>
          </p:nvPr>
        </p:nvSpPr>
        <p:spPr>
          <a:xfrm>
            <a:off x="1189975" y="1830300"/>
            <a:ext cx="7038900" cy="20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9900"/>
                </a:solidFill>
              </a:rPr>
              <a:t>Hypotheses</a:t>
            </a:r>
            <a:r>
              <a:rPr lang="en" sz="2400"/>
              <a:t>:</a:t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Production time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Genre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From same movie series (e.g. MARVEL)</a:t>
            </a:r>
            <a:endParaRPr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5"/>
          <p:cNvSpPr txBox="1"/>
          <p:nvPr>
            <p:ph type="title"/>
          </p:nvPr>
        </p:nvSpPr>
        <p:spPr>
          <a:xfrm>
            <a:off x="1297500" y="738375"/>
            <a:ext cx="7038900" cy="5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aven Pro"/>
                <a:ea typeface="Maven Pro"/>
                <a:cs typeface="Maven Pro"/>
                <a:sym typeface="Maven Pro"/>
              </a:rPr>
              <a:t>Production time</a:t>
            </a:r>
            <a:endParaRPr sz="30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33" name="Google Shape;333;p3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Movie is a reflection of the society. Movie posters from the same time may be affected  by </a:t>
            </a:r>
            <a:r>
              <a:rPr lang="en" sz="2000">
                <a:solidFill>
                  <a:srgbClr val="FF9900"/>
                </a:solidFill>
              </a:rPr>
              <a:t>culture and social background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Input posters from </a:t>
            </a:r>
            <a:r>
              <a:rPr lang="en" sz="2000">
                <a:solidFill>
                  <a:srgbClr val="FF9900"/>
                </a:solidFill>
              </a:rPr>
              <a:t>different times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Observe whether posters from the same time form a community.</a:t>
            </a:r>
            <a:endParaRPr sz="2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36"/>
          <p:cNvPicPr preferRelativeResize="0"/>
          <p:nvPr/>
        </p:nvPicPr>
        <p:blipFill rotWithShape="1">
          <a:blip r:embed="rId3">
            <a:alphaModFix/>
          </a:blip>
          <a:srcRect b="24378" l="24880" r="44942" t="24255"/>
          <a:stretch/>
        </p:blipFill>
        <p:spPr>
          <a:xfrm>
            <a:off x="2231338" y="403050"/>
            <a:ext cx="4913626" cy="433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6"/>
          <p:cNvPicPr preferRelativeResize="0"/>
          <p:nvPr/>
        </p:nvPicPr>
        <p:blipFill rotWithShape="1">
          <a:blip r:embed="rId4">
            <a:alphaModFix/>
          </a:blip>
          <a:srcRect b="0" l="26230" r="28785" t="20622"/>
          <a:stretch/>
        </p:blipFill>
        <p:spPr>
          <a:xfrm>
            <a:off x="2231338" y="403050"/>
            <a:ext cx="4913623" cy="433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6"/>
          <p:cNvPicPr preferRelativeResize="0"/>
          <p:nvPr/>
        </p:nvPicPr>
        <p:blipFill rotWithShape="1">
          <a:blip r:embed="rId5">
            <a:alphaModFix/>
          </a:blip>
          <a:srcRect b="12072" l="79179" r="976" t="52146"/>
          <a:stretch/>
        </p:blipFill>
        <p:spPr>
          <a:xfrm>
            <a:off x="2680800" y="2571750"/>
            <a:ext cx="1244201" cy="20449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1" name="Google Shape;341;p36"/>
          <p:cNvCxnSpPr/>
          <p:nvPr/>
        </p:nvCxnSpPr>
        <p:spPr>
          <a:xfrm flipH="1" rot="10800000">
            <a:off x="3899300" y="2013925"/>
            <a:ext cx="1577700" cy="551400"/>
          </a:xfrm>
          <a:prstGeom prst="straightConnector1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2" name="Google Shape;342;p36"/>
          <p:cNvSpPr txBox="1"/>
          <p:nvPr/>
        </p:nvSpPr>
        <p:spPr>
          <a:xfrm>
            <a:off x="1705700" y="1656150"/>
            <a:ext cx="5964900" cy="183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Movie contents are not strongly related to the production time. However, particular relation still exists, especially among the old movies.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7"/>
          <p:cNvSpPr txBox="1"/>
          <p:nvPr>
            <p:ph idx="1" type="body"/>
          </p:nvPr>
        </p:nvSpPr>
        <p:spPr>
          <a:xfrm>
            <a:off x="1311425" y="1842875"/>
            <a:ext cx="5577900" cy="9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Repeat the previous process but with posters from different genres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" name="Google Shape;348;p37"/>
          <p:cNvSpPr txBox="1"/>
          <p:nvPr>
            <p:ph type="title"/>
          </p:nvPr>
        </p:nvSpPr>
        <p:spPr>
          <a:xfrm>
            <a:off x="1311425" y="362800"/>
            <a:ext cx="7038900" cy="5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Genre</a:t>
            </a:r>
            <a:endParaRPr sz="3000"/>
          </a:p>
        </p:txBody>
      </p:sp>
      <p:pic>
        <p:nvPicPr>
          <p:cNvPr id="349" name="Google Shape;349;p37"/>
          <p:cNvPicPr preferRelativeResize="0"/>
          <p:nvPr/>
        </p:nvPicPr>
        <p:blipFill rotWithShape="1">
          <a:blip r:embed="rId3">
            <a:alphaModFix/>
          </a:blip>
          <a:srcRect b="17149" l="0" r="0" t="0"/>
          <a:stretch/>
        </p:blipFill>
        <p:spPr>
          <a:xfrm>
            <a:off x="1311425" y="908202"/>
            <a:ext cx="6249252" cy="388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7"/>
          <p:cNvPicPr preferRelativeResize="0"/>
          <p:nvPr/>
        </p:nvPicPr>
        <p:blipFill rotWithShape="1">
          <a:blip r:embed="rId4">
            <a:alphaModFix/>
          </a:blip>
          <a:srcRect b="0" l="2723" r="0" t="3288"/>
          <a:stretch/>
        </p:blipFill>
        <p:spPr>
          <a:xfrm>
            <a:off x="1311425" y="908200"/>
            <a:ext cx="6249250" cy="388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8"/>
          <p:cNvSpPr txBox="1"/>
          <p:nvPr>
            <p:ph type="title"/>
          </p:nvPr>
        </p:nvSpPr>
        <p:spPr>
          <a:xfrm>
            <a:off x="1308700" y="333275"/>
            <a:ext cx="7038900" cy="5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Series</a:t>
            </a:r>
            <a:endParaRPr sz="3000"/>
          </a:p>
        </p:txBody>
      </p:sp>
      <p:sp>
        <p:nvSpPr>
          <p:cNvPr id="356" name="Google Shape;356;p38"/>
          <p:cNvSpPr txBox="1"/>
          <p:nvPr>
            <p:ph idx="1" type="body"/>
          </p:nvPr>
        </p:nvSpPr>
        <p:spPr>
          <a:xfrm>
            <a:off x="1308700" y="1403300"/>
            <a:ext cx="5707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posters from the same movie series may be similar because they have the same background and main characters.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Select all the posters from MARVEL universe.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7" name="Google Shape;357;p38"/>
          <p:cNvPicPr preferRelativeResize="0"/>
          <p:nvPr/>
        </p:nvPicPr>
        <p:blipFill rotWithShape="1">
          <a:blip r:embed="rId3">
            <a:alphaModFix/>
          </a:blip>
          <a:srcRect b="6358" l="1400" r="0" t="0"/>
          <a:stretch/>
        </p:blipFill>
        <p:spPr>
          <a:xfrm>
            <a:off x="1264300" y="946075"/>
            <a:ext cx="6099624" cy="41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aven Pro"/>
                <a:ea typeface="Maven Pro"/>
                <a:cs typeface="Maven Pro"/>
                <a:sym typeface="Maven Pro"/>
              </a:rPr>
              <a:t>Extension</a:t>
            </a:r>
            <a:r>
              <a:rPr lang="en" sz="3000">
                <a:latin typeface="Maven Pro"/>
                <a:ea typeface="Maven Pro"/>
                <a:cs typeface="Maven Pro"/>
                <a:sym typeface="Maven Pro"/>
              </a:rPr>
              <a:t> —— Generating New Poster</a:t>
            </a:r>
            <a:endParaRPr b="1" sz="2300">
              <a:solidFill>
                <a:srgbClr val="D5D5D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9"/>
          <p:cNvSpPr txBox="1"/>
          <p:nvPr/>
        </p:nvSpPr>
        <p:spPr>
          <a:xfrm>
            <a:off x="3302550" y="1150375"/>
            <a:ext cx="44337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Neural Style Transfer Algorithm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64" name="Google Shape;364;p39"/>
          <p:cNvGrpSpPr/>
          <p:nvPr/>
        </p:nvGrpSpPr>
        <p:grpSpPr>
          <a:xfrm>
            <a:off x="272975" y="1353800"/>
            <a:ext cx="7943399" cy="3473874"/>
            <a:chOff x="272975" y="1353800"/>
            <a:chExt cx="7943399" cy="3473874"/>
          </a:xfrm>
        </p:grpSpPr>
        <p:pic>
          <p:nvPicPr>
            <p:cNvPr id="365" name="Google Shape;365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38400" y="1353800"/>
              <a:ext cx="1273775" cy="17005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" name="Google Shape;366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38400" y="3127100"/>
              <a:ext cx="1273775" cy="1700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7" name="Google Shape;367;p39"/>
            <p:cNvSpPr txBox="1"/>
            <p:nvPr/>
          </p:nvSpPr>
          <p:spPr>
            <a:xfrm>
              <a:off x="272975" y="1837788"/>
              <a:ext cx="865500" cy="73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Source image</a:t>
              </a: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8" name="Google Shape;368;p39"/>
            <p:cNvSpPr txBox="1"/>
            <p:nvPr/>
          </p:nvSpPr>
          <p:spPr>
            <a:xfrm>
              <a:off x="272975" y="3611638"/>
              <a:ext cx="865500" cy="73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Style</a:t>
              </a: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image</a:t>
              </a: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369" name="Google Shape;369;p39"/>
            <p:cNvCxnSpPr/>
            <p:nvPr/>
          </p:nvCxnSpPr>
          <p:spPr>
            <a:xfrm>
              <a:off x="2412175" y="2204082"/>
              <a:ext cx="600" cy="1773300"/>
            </a:xfrm>
            <a:prstGeom prst="bentConnector3">
              <a:avLst>
                <a:gd fmla="val 39687500" name="adj1"/>
              </a:avLst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0" name="Google Shape;370;p39"/>
            <p:cNvCxnSpPr/>
            <p:nvPr/>
          </p:nvCxnSpPr>
          <p:spPr>
            <a:xfrm>
              <a:off x="2657838" y="3103412"/>
              <a:ext cx="644700" cy="90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371" name="Google Shape;371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02399" y="1691310"/>
              <a:ext cx="2095475" cy="279942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72" name="Google Shape;372;p39"/>
            <p:cNvCxnSpPr/>
            <p:nvPr/>
          </p:nvCxnSpPr>
          <p:spPr>
            <a:xfrm>
              <a:off x="5398037" y="3112412"/>
              <a:ext cx="7227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373" name="Google Shape;373;p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120875" y="1712663"/>
              <a:ext cx="2095500" cy="279946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0"/>
          <p:cNvSpPr txBox="1"/>
          <p:nvPr>
            <p:ph type="title"/>
          </p:nvPr>
        </p:nvSpPr>
        <p:spPr>
          <a:xfrm>
            <a:off x="1297500" y="636375"/>
            <a:ext cx="7337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aven Pro"/>
                <a:ea typeface="Maven Pro"/>
                <a:cs typeface="Maven Pro"/>
                <a:sym typeface="Maven Pro"/>
              </a:rPr>
              <a:t>Extension</a:t>
            </a:r>
            <a:r>
              <a:rPr lang="en" sz="3000">
                <a:latin typeface="Maven Pro"/>
                <a:ea typeface="Maven Pro"/>
                <a:cs typeface="Maven Pro"/>
                <a:sym typeface="Maven Pro"/>
              </a:rPr>
              <a:t> —— </a:t>
            </a:r>
            <a:r>
              <a:rPr lang="en" sz="3000">
                <a:latin typeface="Maven Pro"/>
                <a:ea typeface="Maven Pro"/>
                <a:cs typeface="Maven Pro"/>
                <a:sym typeface="Maven Pro"/>
              </a:rPr>
              <a:t>Generating New Poster</a:t>
            </a:r>
            <a:r>
              <a:rPr lang="en" sz="3000"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 b="1" sz="2300">
              <a:solidFill>
                <a:srgbClr val="D5D5D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79" name="Google Shape;37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500" y="1662825"/>
            <a:ext cx="2681551" cy="2783827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0"/>
          <p:cNvSpPr txBox="1"/>
          <p:nvPr/>
        </p:nvSpPr>
        <p:spPr>
          <a:xfrm>
            <a:off x="3545925" y="1745050"/>
            <a:ext cx="5088600" cy="17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ato"/>
              <a:buAutoNum type="arabicPeriod"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Collect</a:t>
            </a: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a certain number of themed movie posters.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ato"/>
              <a:buAutoNum type="arabicPeriod"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 CD algorithm to get the most representative posters.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Lato"/>
              <a:buAutoNum type="arabicPeriod"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Given a content image and a       few style images, use NST to produce a new image.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1" name="Google Shape;381;p40"/>
          <p:cNvSpPr/>
          <p:nvPr/>
        </p:nvSpPr>
        <p:spPr>
          <a:xfrm>
            <a:off x="2052175" y="2916725"/>
            <a:ext cx="1326300" cy="1270500"/>
          </a:xfrm>
          <a:prstGeom prst="ellipse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5179" y="1859986"/>
            <a:ext cx="907975" cy="1345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750" y="1464975"/>
            <a:ext cx="977050" cy="143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6552" y="3330725"/>
            <a:ext cx="977050" cy="1438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0075" y="2903700"/>
            <a:ext cx="1106475" cy="16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66800" y="1859975"/>
            <a:ext cx="977050" cy="1438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66801" y="271451"/>
            <a:ext cx="1057050" cy="1556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43838" y="2732599"/>
            <a:ext cx="1057050" cy="155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43850" y="1103276"/>
            <a:ext cx="1106475" cy="162931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1"/>
          <p:cNvSpPr txBox="1"/>
          <p:nvPr/>
        </p:nvSpPr>
        <p:spPr>
          <a:xfrm>
            <a:off x="2510700" y="3811825"/>
            <a:ext cx="977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...</a:t>
            </a:r>
            <a:endParaRPr b="1" sz="6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95" name="Google Shape;395;p41"/>
          <p:cNvCxnSpPr/>
          <p:nvPr/>
        </p:nvCxnSpPr>
        <p:spPr>
          <a:xfrm flipH="1" rot="10800000">
            <a:off x="3525675" y="2773225"/>
            <a:ext cx="2678700" cy="78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6" name="Google Shape;396;p41"/>
          <p:cNvSpPr txBox="1"/>
          <p:nvPr/>
        </p:nvSpPr>
        <p:spPr>
          <a:xfrm>
            <a:off x="7287675" y="2079300"/>
            <a:ext cx="977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...</a:t>
            </a:r>
            <a:endParaRPr b="1" sz="6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7" name="Google Shape;397;p41"/>
          <p:cNvSpPr txBox="1"/>
          <p:nvPr/>
        </p:nvSpPr>
        <p:spPr>
          <a:xfrm>
            <a:off x="2625175" y="621350"/>
            <a:ext cx="21978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Japanese Animation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8" name="Google Shape;398;p41"/>
          <p:cNvSpPr txBox="1"/>
          <p:nvPr/>
        </p:nvSpPr>
        <p:spPr>
          <a:xfrm>
            <a:off x="6219525" y="1270025"/>
            <a:ext cx="21369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Representative Images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/>
          <p:nvPr>
            <p:ph type="title"/>
          </p:nvPr>
        </p:nvSpPr>
        <p:spPr>
          <a:xfrm>
            <a:off x="1099075" y="716100"/>
            <a:ext cx="7923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Has poster designers in Hollywood run out of ideas?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46" name="Google Shape;14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075" y="1299963"/>
            <a:ext cx="2657269" cy="3149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6344" y="1299950"/>
            <a:ext cx="2763584" cy="1681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9924" y="1299950"/>
            <a:ext cx="1821574" cy="2061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19924" y="3361202"/>
            <a:ext cx="1821572" cy="1060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50459" y="2981630"/>
            <a:ext cx="1369464" cy="1467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56353" y="2981630"/>
            <a:ext cx="1516556" cy="1467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582" y="1903244"/>
            <a:ext cx="907975" cy="1337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6575" y="3490050"/>
            <a:ext cx="907963" cy="13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6579" y="242136"/>
            <a:ext cx="907975" cy="1345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9874" y="242125"/>
            <a:ext cx="1793519" cy="134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39875" y="1917475"/>
            <a:ext cx="1793524" cy="1345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39875" y="3531225"/>
            <a:ext cx="1793524" cy="1345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6300" y="1826600"/>
            <a:ext cx="2101900" cy="144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0" name="Google Shape;410;p42"/>
          <p:cNvCxnSpPr>
            <a:stCxn id="409" idx="3"/>
            <a:endCxn id="403" idx="1"/>
          </p:cNvCxnSpPr>
          <p:nvPr/>
        </p:nvCxnSpPr>
        <p:spPr>
          <a:xfrm>
            <a:off x="2448200" y="2546800"/>
            <a:ext cx="1148400" cy="2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1" name="Google Shape;411;p42"/>
          <p:cNvCxnSpPr>
            <a:stCxn id="409" idx="3"/>
            <a:endCxn id="405" idx="1"/>
          </p:cNvCxnSpPr>
          <p:nvPr/>
        </p:nvCxnSpPr>
        <p:spPr>
          <a:xfrm flipH="1" rot="10800000">
            <a:off x="2448200" y="914800"/>
            <a:ext cx="1148400" cy="163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2" name="Google Shape;412;p42"/>
          <p:cNvCxnSpPr>
            <a:stCxn id="409" idx="3"/>
            <a:endCxn id="404" idx="1"/>
          </p:cNvCxnSpPr>
          <p:nvPr/>
        </p:nvCxnSpPr>
        <p:spPr>
          <a:xfrm>
            <a:off x="2448200" y="2546800"/>
            <a:ext cx="1148400" cy="161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3" name="Google Shape;413;p42"/>
          <p:cNvCxnSpPr>
            <a:stCxn id="405" idx="3"/>
            <a:endCxn id="406" idx="1"/>
          </p:cNvCxnSpPr>
          <p:nvPr/>
        </p:nvCxnSpPr>
        <p:spPr>
          <a:xfrm>
            <a:off x="4504554" y="914706"/>
            <a:ext cx="183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4" name="Google Shape;414;p42"/>
          <p:cNvCxnSpPr/>
          <p:nvPr/>
        </p:nvCxnSpPr>
        <p:spPr>
          <a:xfrm>
            <a:off x="4504554" y="2559256"/>
            <a:ext cx="183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5" name="Google Shape;415;p42"/>
          <p:cNvCxnSpPr/>
          <p:nvPr/>
        </p:nvCxnSpPr>
        <p:spPr>
          <a:xfrm>
            <a:off x="4504554" y="4158556"/>
            <a:ext cx="183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3"/>
          <p:cNvSpPr txBox="1"/>
          <p:nvPr>
            <p:ph type="title"/>
          </p:nvPr>
        </p:nvSpPr>
        <p:spPr>
          <a:xfrm>
            <a:off x="1297500" y="651500"/>
            <a:ext cx="7038900" cy="5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aven Pro"/>
                <a:ea typeface="Maven Pro"/>
                <a:cs typeface="Maven Pro"/>
                <a:sym typeface="Maven Pro"/>
              </a:rPr>
              <a:t>Conclusion</a:t>
            </a:r>
            <a:endParaRPr sz="30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21" name="Google Shape;421;p43"/>
          <p:cNvSpPr txBox="1"/>
          <p:nvPr/>
        </p:nvSpPr>
        <p:spPr>
          <a:xfrm>
            <a:off x="661075" y="2929975"/>
            <a:ext cx="6978900" cy="14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Generate new posters given a certain style.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2" name="Google Shape;422;p43"/>
          <p:cNvSpPr txBox="1"/>
          <p:nvPr/>
        </p:nvSpPr>
        <p:spPr>
          <a:xfrm>
            <a:off x="1611100" y="1757775"/>
            <a:ext cx="7280100" cy="12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Verified the existence of poster designing cliche.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Found some common design styles among movie posters.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4"/>
          <p:cNvSpPr txBox="1"/>
          <p:nvPr>
            <p:ph type="title"/>
          </p:nvPr>
        </p:nvSpPr>
        <p:spPr>
          <a:xfrm>
            <a:off x="1297500" y="6534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aven Pro"/>
                <a:ea typeface="Maven Pro"/>
                <a:cs typeface="Maven Pro"/>
                <a:sym typeface="Maven Pro"/>
              </a:rPr>
              <a:t>Lessons Learnt</a:t>
            </a:r>
            <a:endParaRPr sz="30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28" name="Google Shape;428;p44"/>
          <p:cNvSpPr txBox="1"/>
          <p:nvPr>
            <p:ph idx="1" type="body"/>
          </p:nvPr>
        </p:nvSpPr>
        <p:spPr>
          <a:xfrm>
            <a:off x="1297500" y="1679225"/>
            <a:ext cx="6715800" cy="2911200"/>
          </a:xfrm>
          <a:prstGeom prst="rect">
            <a:avLst/>
          </a:prstGeom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Research is Hard Work…</a:t>
            </a:r>
            <a:endParaRPr sz="36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/>
              <a:t>but it’s also </a:t>
            </a:r>
            <a:r>
              <a:rPr lang="en" sz="3600">
                <a:solidFill>
                  <a:srgbClr val="FF9900"/>
                </a:solidFill>
              </a:rPr>
              <a:t>Rewarding</a:t>
            </a:r>
            <a:r>
              <a:rPr lang="en" sz="3600"/>
              <a:t> </a:t>
            </a:r>
            <a:r>
              <a:rPr lang="en" sz="3600">
                <a:solidFill>
                  <a:srgbClr val="FF9900"/>
                </a:solidFill>
              </a:rPr>
              <a:t>and Cool!</a:t>
            </a:r>
            <a:endParaRPr sz="36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5"/>
          <p:cNvSpPr txBox="1"/>
          <p:nvPr>
            <p:ph type="title"/>
          </p:nvPr>
        </p:nvSpPr>
        <p:spPr>
          <a:xfrm>
            <a:off x="793375" y="21397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 You All </a:t>
            </a:r>
            <a:endParaRPr sz="4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6"/>
          <p:cNvSpPr txBox="1"/>
          <p:nvPr>
            <p:ph type="title"/>
          </p:nvPr>
        </p:nvSpPr>
        <p:spPr>
          <a:xfrm>
            <a:off x="1297500" y="651500"/>
            <a:ext cx="70389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aven Pro"/>
                <a:ea typeface="Maven Pro"/>
                <a:cs typeface="Maven Pro"/>
                <a:sym typeface="Maven Pro"/>
              </a:rPr>
              <a:t>Reference</a:t>
            </a:r>
            <a:endParaRPr sz="30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39" name="Google Shape;439;p46"/>
          <p:cNvSpPr txBox="1"/>
          <p:nvPr>
            <p:ph idx="1" type="body"/>
          </p:nvPr>
        </p:nvSpPr>
        <p:spPr>
          <a:xfrm>
            <a:off x="1149375" y="1567550"/>
            <a:ext cx="7187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Neha, Movie Genre from its Poster. (2018)  Retrieved from</a:t>
            </a:r>
            <a:r>
              <a:rPr lang="en" sz="1800">
                <a:solidFill>
                  <a:srgbClr val="000000"/>
                </a:solidFill>
              </a:rPr>
              <a:t> </a:t>
            </a:r>
            <a:r>
              <a:rPr lang="en" sz="1800" u="sng">
                <a:solidFill>
                  <a:srgbClr val="009384"/>
                </a:solidFill>
                <a:hlinkClick r:id="rId3"/>
              </a:rPr>
              <a:t>https://www.kaggle.com/neha1703/movie-genre-from-its-poster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Leon A.Gatys, Alexander S.Ecker, Matthias Bethge, A Neural Algorithm of Artistic Style. (2015) </a:t>
            </a:r>
            <a:r>
              <a:rPr lang="en" sz="1800"/>
              <a:t>Retrieved from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https://arxiv.org/abs/1508.06576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type="title"/>
          </p:nvPr>
        </p:nvSpPr>
        <p:spPr>
          <a:xfrm>
            <a:off x="1266975" y="6536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aven Pro"/>
                <a:ea typeface="Maven Pro"/>
                <a:cs typeface="Maven Pro"/>
                <a:sym typeface="Maven Pro"/>
              </a:rPr>
              <a:t>P</a:t>
            </a:r>
            <a:r>
              <a:rPr lang="en" sz="3000">
                <a:latin typeface="Maven Pro"/>
                <a:ea typeface="Maven Pro"/>
                <a:cs typeface="Maven Pro"/>
                <a:sym typeface="Maven Pro"/>
              </a:rPr>
              <a:t>urpose of study</a:t>
            </a:r>
            <a:endParaRPr sz="30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57" name="Google Shape;157;p16"/>
          <p:cNvSpPr txBox="1"/>
          <p:nvPr/>
        </p:nvSpPr>
        <p:spPr>
          <a:xfrm>
            <a:off x="798400" y="1792450"/>
            <a:ext cx="8150100" cy="25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Verify the </a:t>
            </a:r>
            <a:r>
              <a:rPr lang="en" sz="30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existence of poster designing cliche</a:t>
            </a:r>
            <a:r>
              <a:rPr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Find out some </a:t>
            </a:r>
            <a:r>
              <a:rPr lang="en" sz="3000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common design style</a:t>
            </a:r>
            <a:r>
              <a:rPr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among movie posters.</a:t>
            </a:r>
            <a:endParaRPr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1244075" y="707150"/>
            <a:ext cx="7038900" cy="9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aven Pro"/>
                <a:ea typeface="Maven Pro"/>
                <a:cs typeface="Maven Pro"/>
                <a:sym typeface="Maven Pro"/>
              </a:rPr>
              <a:t>Data source</a:t>
            </a:r>
            <a:endParaRPr sz="30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63" name="Google Shape;163;p17"/>
          <p:cNvSpPr txBox="1"/>
          <p:nvPr/>
        </p:nvSpPr>
        <p:spPr>
          <a:xfrm>
            <a:off x="366275" y="1511525"/>
            <a:ext cx="8794500" cy="9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Dataset</a:t>
            </a: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 &lt;Movie Genre from its Poster&gt; from kaggle.com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4" name="Google Shape;1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750" y="2138475"/>
            <a:ext cx="3520074" cy="2442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7"/>
          <p:cNvSpPr/>
          <p:nvPr/>
        </p:nvSpPr>
        <p:spPr>
          <a:xfrm>
            <a:off x="4164013" y="3245075"/>
            <a:ext cx="518400" cy="623700"/>
          </a:xfrm>
          <a:prstGeom prst="mathPlus">
            <a:avLst>
              <a:gd fmla="val 23520" name="adj1"/>
            </a:avLst>
          </a:prstGeom>
          <a:solidFill>
            <a:srgbClr val="626B7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9600" y="2532475"/>
            <a:ext cx="4055452" cy="197500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7"/>
          <p:cNvSpPr txBox="1"/>
          <p:nvPr/>
        </p:nvSpPr>
        <p:spPr>
          <a:xfrm>
            <a:off x="1244075" y="4507475"/>
            <a:ext cx="17475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Poster Images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17"/>
          <p:cNvSpPr txBox="1"/>
          <p:nvPr/>
        </p:nvSpPr>
        <p:spPr>
          <a:xfrm>
            <a:off x="6257675" y="4438775"/>
            <a:ext cx="14499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Movie Infos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/>
          <p:nvPr>
            <p:ph type="title"/>
          </p:nvPr>
        </p:nvSpPr>
        <p:spPr>
          <a:xfrm>
            <a:off x="1244075" y="7232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aven Pro"/>
                <a:ea typeface="Maven Pro"/>
                <a:cs typeface="Maven Pro"/>
                <a:sym typeface="Maven Pro"/>
              </a:rPr>
              <a:t>Workflow</a:t>
            </a:r>
            <a:endParaRPr sz="3000"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174" name="Google Shape;174;p18"/>
          <p:cNvCxnSpPr>
            <a:stCxn id="175" idx="2"/>
            <a:endCxn id="176" idx="0"/>
          </p:cNvCxnSpPr>
          <p:nvPr/>
        </p:nvCxnSpPr>
        <p:spPr>
          <a:xfrm>
            <a:off x="1830225" y="2367550"/>
            <a:ext cx="0" cy="762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" name="Google Shape;175;p18"/>
          <p:cNvSpPr txBox="1"/>
          <p:nvPr/>
        </p:nvSpPr>
        <p:spPr>
          <a:xfrm>
            <a:off x="527175" y="1637350"/>
            <a:ext cx="2606100" cy="7302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Calculate dissimilarity</a:t>
            </a:r>
            <a:endParaRPr b="1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(Histogram + CNN) </a:t>
            </a:r>
            <a:endParaRPr b="1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18"/>
          <p:cNvSpPr txBox="1"/>
          <p:nvPr/>
        </p:nvSpPr>
        <p:spPr>
          <a:xfrm>
            <a:off x="1128225" y="3130450"/>
            <a:ext cx="1404000" cy="5361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Form Graph</a:t>
            </a:r>
            <a:endParaRPr b="1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" name="Google Shape;177;p18"/>
          <p:cNvSpPr txBox="1"/>
          <p:nvPr/>
        </p:nvSpPr>
        <p:spPr>
          <a:xfrm>
            <a:off x="2419000" y="4258400"/>
            <a:ext cx="2606100" cy="4905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Community Detection </a:t>
            </a:r>
            <a:endParaRPr b="1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8" name="Google Shape;178;p18"/>
          <p:cNvCxnSpPr>
            <a:stCxn id="176" idx="2"/>
            <a:endCxn id="177" idx="1"/>
          </p:cNvCxnSpPr>
          <p:nvPr/>
        </p:nvCxnSpPr>
        <p:spPr>
          <a:xfrm>
            <a:off x="1830225" y="3666550"/>
            <a:ext cx="588900" cy="8370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9" name="Google Shape;179;p18"/>
          <p:cNvSpPr txBox="1"/>
          <p:nvPr/>
        </p:nvSpPr>
        <p:spPr>
          <a:xfrm>
            <a:off x="4838800" y="2648775"/>
            <a:ext cx="3552600" cy="9633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Analyze Community and Visualization (Neo4j)</a:t>
            </a:r>
            <a:endParaRPr b="1"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0" name="Google Shape;180;p18"/>
          <p:cNvCxnSpPr>
            <a:stCxn id="179" idx="0"/>
            <a:endCxn id="181" idx="2"/>
          </p:cNvCxnSpPr>
          <p:nvPr/>
        </p:nvCxnSpPr>
        <p:spPr>
          <a:xfrm rot="10800000">
            <a:off x="5652400" y="2002575"/>
            <a:ext cx="962700" cy="6462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" name="Google Shape;182;p18"/>
          <p:cNvCxnSpPr>
            <a:stCxn id="179" idx="1"/>
            <a:endCxn id="175" idx="3"/>
          </p:cNvCxnSpPr>
          <p:nvPr/>
        </p:nvCxnSpPr>
        <p:spPr>
          <a:xfrm rot="10800000">
            <a:off x="3133300" y="2002425"/>
            <a:ext cx="1705500" cy="11280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83" name="Google Shape;183;p18"/>
          <p:cNvCxnSpPr>
            <a:stCxn id="179" idx="1"/>
            <a:endCxn id="177" idx="0"/>
          </p:cNvCxnSpPr>
          <p:nvPr/>
        </p:nvCxnSpPr>
        <p:spPr>
          <a:xfrm flipH="1">
            <a:off x="3721900" y="3130425"/>
            <a:ext cx="1116900" cy="11280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84" name="Google Shape;184;p18"/>
          <p:cNvCxnSpPr>
            <a:stCxn id="179" idx="1"/>
            <a:endCxn id="176" idx="3"/>
          </p:cNvCxnSpPr>
          <p:nvPr/>
        </p:nvCxnSpPr>
        <p:spPr>
          <a:xfrm flipH="1">
            <a:off x="2532100" y="3130425"/>
            <a:ext cx="2306700" cy="2682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185" name="Google Shape;1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0275" y="1007925"/>
            <a:ext cx="1258851" cy="1258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18"/>
          <p:cNvCxnSpPr>
            <a:stCxn id="179" idx="0"/>
          </p:cNvCxnSpPr>
          <p:nvPr/>
        </p:nvCxnSpPr>
        <p:spPr>
          <a:xfrm flipH="1" rot="10800000">
            <a:off x="6615100" y="2024175"/>
            <a:ext cx="1063200" cy="624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" name="Google Shape;187;p18"/>
          <p:cNvCxnSpPr>
            <a:stCxn id="177" idx="3"/>
            <a:endCxn id="179" idx="2"/>
          </p:cNvCxnSpPr>
          <p:nvPr/>
        </p:nvCxnSpPr>
        <p:spPr>
          <a:xfrm flipH="1" rot="10800000">
            <a:off x="5025100" y="3612050"/>
            <a:ext cx="1590000" cy="891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" name="Google Shape;181;p18"/>
          <p:cNvSpPr txBox="1"/>
          <p:nvPr/>
        </p:nvSpPr>
        <p:spPr>
          <a:xfrm>
            <a:off x="4264475" y="1272250"/>
            <a:ext cx="2775600" cy="7302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Generate New Poster</a:t>
            </a:r>
            <a:endParaRPr b="1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(Neural Style </a:t>
            </a:r>
            <a:r>
              <a:rPr b="1"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Transfer</a:t>
            </a:r>
            <a:r>
              <a:rPr b="1"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b="1"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 txBox="1"/>
          <p:nvPr>
            <p:ph type="title"/>
          </p:nvPr>
        </p:nvSpPr>
        <p:spPr>
          <a:xfrm>
            <a:off x="1297500" y="660075"/>
            <a:ext cx="70389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3F3F3"/>
                </a:solidFill>
                <a:latin typeface="Maven Pro"/>
                <a:ea typeface="Maven Pro"/>
                <a:cs typeface="Maven Pro"/>
                <a:sym typeface="Maven Pro"/>
              </a:rPr>
              <a:t>Calculate Dissimilarity —— Histogram</a:t>
            </a:r>
            <a:endParaRPr sz="3000">
              <a:solidFill>
                <a:srgbClr val="F3F3F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93" name="Google Shape;193;p19"/>
          <p:cNvPicPr preferRelativeResize="0"/>
          <p:nvPr/>
        </p:nvPicPr>
        <p:blipFill rotWithShape="1">
          <a:blip r:embed="rId3">
            <a:alphaModFix/>
          </a:blip>
          <a:srcRect b="4613" l="4632" r="4713" t="4749"/>
          <a:stretch/>
        </p:blipFill>
        <p:spPr>
          <a:xfrm>
            <a:off x="359175" y="1596575"/>
            <a:ext cx="1795900" cy="27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9"/>
          <p:cNvPicPr preferRelativeResize="0"/>
          <p:nvPr/>
        </p:nvPicPr>
        <p:blipFill rotWithShape="1">
          <a:blip r:embed="rId4">
            <a:alphaModFix/>
          </a:blip>
          <a:srcRect b="0" l="7175" r="5950" t="0"/>
          <a:stretch/>
        </p:blipFill>
        <p:spPr>
          <a:xfrm>
            <a:off x="2642938" y="1596575"/>
            <a:ext cx="3414237" cy="27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9"/>
          <p:cNvSpPr/>
          <p:nvPr/>
        </p:nvSpPr>
        <p:spPr>
          <a:xfrm>
            <a:off x="6545050" y="1609155"/>
            <a:ext cx="2298900" cy="775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9791" y="1646481"/>
            <a:ext cx="2046463" cy="701138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9"/>
          <p:cNvSpPr txBox="1"/>
          <p:nvPr/>
        </p:nvSpPr>
        <p:spPr>
          <a:xfrm>
            <a:off x="6666075" y="2647925"/>
            <a:ext cx="19539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Matrix 1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8" name="Google Shape;198;p19"/>
          <p:cNvCxnSpPr>
            <a:stCxn id="193" idx="3"/>
            <a:endCxn id="194" idx="1"/>
          </p:cNvCxnSpPr>
          <p:nvPr/>
        </p:nvCxnSpPr>
        <p:spPr>
          <a:xfrm>
            <a:off x="2155075" y="2960575"/>
            <a:ext cx="4878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" name="Google Shape;199;p19"/>
          <p:cNvCxnSpPr>
            <a:stCxn id="194" idx="3"/>
            <a:endCxn id="196" idx="1"/>
          </p:cNvCxnSpPr>
          <p:nvPr/>
        </p:nvCxnSpPr>
        <p:spPr>
          <a:xfrm flipH="1" rot="10800000">
            <a:off x="6057175" y="1996975"/>
            <a:ext cx="562500" cy="9636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" name="Google Shape;200;p19"/>
          <p:cNvCxnSpPr/>
          <p:nvPr/>
        </p:nvCxnSpPr>
        <p:spPr>
          <a:xfrm>
            <a:off x="7643022" y="2423819"/>
            <a:ext cx="0" cy="3003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1" name="Google Shape;20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5924" y="3185175"/>
            <a:ext cx="2754199" cy="1412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0"/>
          <p:cNvSpPr txBox="1"/>
          <p:nvPr>
            <p:ph type="title"/>
          </p:nvPr>
        </p:nvSpPr>
        <p:spPr>
          <a:xfrm>
            <a:off x="1297500" y="660075"/>
            <a:ext cx="70389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3F3F3"/>
                </a:solidFill>
                <a:latin typeface="Maven Pro"/>
                <a:ea typeface="Maven Pro"/>
                <a:cs typeface="Maven Pro"/>
                <a:sym typeface="Maven Pro"/>
              </a:rPr>
              <a:t>Calculate Dissimilarity —— CNN</a:t>
            </a:r>
            <a:endParaRPr sz="3000">
              <a:solidFill>
                <a:srgbClr val="F3F3F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07" name="Google Shape;207;p20"/>
          <p:cNvSpPr txBox="1"/>
          <p:nvPr/>
        </p:nvSpPr>
        <p:spPr>
          <a:xfrm>
            <a:off x="6494175" y="2734975"/>
            <a:ext cx="19539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Matrix 2</a:t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8" name="Google Shape;208;p20"/>
          <p:cNvCxnSpPr>
            <a:stCxn id="209" idx="3"/>
            <a:endCxn id="210" idx="1"/>
          </p:cNvCxnSpPr>
          <p:nvPr/>
        </p:nvCxnSpPr>
        <p:spPr>
          <a:xfrm>
            <a:off x="2155075" y="2960575"/>
            <a:ext cx="3735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1" name="Google Shape;2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475" y="1596575"/>
            <a:ext cx="1852597" cy="27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8627" y="1596575"/>
            <a:ext cx="1666625" cy="27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5719" y="1596575"/>
            <a:ext cx="777223" cy="27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0"/>
          <p:cNvSpPr/>
          <p:nvPr/>
        </p:nvSpPr>
        <p:spPr>
          <a:xfrm>
            <a:off x="6034275" y="1652250"/>
            <a:ext cx="2873700" cy="80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3435" y="1670829"/>
            <a:ext cx="2777710" cy="7502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20"/>
          <p:cNvCxnSpPr>
            <a:stCxn id="212" idx="3"/>
            <a:endCxn id="213" idx="1"/>
          </p:cNvCxnSpPr>
          <p:nvPr/>
        </p:nvCxnSpPr>
        <p:spPr>
          <a:xfrm>
            <a:off x="4195252" y="2960575"/>
            <a:ext cx="5604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7" name="Google Shape;217;p20"/>
          <p:cNvCxnSpPr>
            <a:stCxn id="213" idx="3"/>
            <a:endCxn id="215" idx="1"/>
          </p:cNvCxnSpPr>
          <p:nvPr/>
        </p:nvCxnSpPr>
        <p:spPr>
          <a:xfrm flipH="1" rot="10800000">
            <a:off x="5532942" y="2045875"/>
            <a:ext cx="560400" cy="9147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8" name="Google Shape;218;p20"/>
          <p:cNvCxnSpPr/>
          <p:nvPr/>
        </p:nvCxnSpPr>
        <p:spPr>
          <a:xfrm flipH="1">
            <a:off x="7471190" y="2497288"/>
            <a:ext cx="11100" cy="3138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9" name="Google Shape;219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34275" y="3190318"/>
            <a:ext cx="2873701" cy="1447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1"/>
          <p:cNvSpPr txBox="1"/>
          <p:nvPr>
            <p:ph type="title"/>
          </p:nvPr>
        </p:nvSpPr>
        <p:spPr>
          <a:xfrm>
            <a:off x="1297500" y="636375"/>
            <a:ext cx="70389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Maven Pro"/>
                <a:ea typeface="Maven Pro"/>
                <a:cs typeface="Maven Pro"/>
                <a:sym typeface="Maven Pro"/>
              </a:rPr>
              <a:t>Combine 2 Matrix </a:t>
            </a:r>
            <a:r>
              <a:rPr lang="en" sz="3000">
                <a:latin typeface="Maven Pro"/>
                <a:ea typeface="Maven Pro"/>
                <a:cs typeface="Maven Pro"/>
                <a:sym typeface="Maven Pro"/>
              </a:rPr>
              <a:t>—— Standardization</a:t>
            </a:r>
            <a:endParaRPr sz="30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25" name="Google Shape;2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600" y="1419750"/>
            <a:ext cx="3418575" cy="206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7497" y="1419738"/>
            <a:ext cx="4369899" cy="3419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p21"/>
          <p:cNvCxnSpPr>
            <a:endCxn id="225" idx="2"/>
          </p:cNvCxnSpPr>
          <p:nvPr/>
        </p:nvCxnSpPr>
        <p:spPr>
          <a:xfrm rot="10800000">
            <a:off x="2169887" y="3483100"/>
            <a:ext cx="2125800" cy="1272600"/>
          </a:xfrm>
          <a:prstGeom prst="curvedConnector2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